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32"/>
  </p:notesMasterIdLst>
  <p:sldIdLst>
    <p:sldId id="265" r:id="rId5"/>
    <p:sldId id="282" r:id="rId6"/>
    <p:sldId id="257" r:id="rId7"/>
    <p:sldId id="284" r:id="rId8"/>
    <p:sldId id="262" r:id="rId9"/>
    <p:sldId id="267" r:id="rId10"/>
    <p:sldId id="273" r:id="rId11"/>
    <p:sldId id="280" r:id="rId12"/>
    <p:sldId id="277" r:id="rId13"/>
    <p:sldId id="279" r:id="rId14"/>
    <p:sldId id="274" r:id="rId15"/>
    <p:sldId id="275" r:id="rId16"/>
    <p:sldId id="281" r:id="rId17"/>
    <p:sldId id="272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1" r:id="rId27"/>
    <p:sldId id="283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EBA94-9810-5D31-C3B8-B31CFF3C47BC}" v="12" dt="2019-09-06T11:58:01.971"/>
    <p1510:client id="{C88125B3-9B76-68BB-934D-0469FCE02101}" v="32" dt="2019-09-06T12:02:36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61" d="100"/>
          <a:sy n="61" d="100"/>
        </p:scale>
        <p:origin x="62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50035-26BC-4E8F-B0FC-033F7E92E4EF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FB79-FDD6-48D1-B520-6E5D4F64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FB79-FDD6-48D1-B520-6E5D4F643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FB79-FDD6-48D1-B520-6E5D4F643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1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88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3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5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19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8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1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4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5DDC-623C-42D0-AC5C-1F413C717FD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6C37C-F203-46EF-A6FF-D6940884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csg.edu/apply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meter.gsu.edu/" TargetMode="External"/><Relationship Id="rId2" Type="http://schemas.openxmlformats.org/officeDocument/2006/relationships/hyperlink" Target="http://www.highlands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g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uplacer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tahoocheetech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csg.ed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Senior Seminar</a:t>
            </a:r>
            <a:br>
              <a:rPr lang="en-US" sz="4000" dirty="0"/>
            </a:br>
            <a:r>
              <a:rPr lang="en-US" sz="2700" dirty="0"/>
              <a:t>Campbell High School</a:t>
            </a:r>
            <a:br>
              <a:rPr lang="en-US" sz="2700" dirty="0"/>
            </a:br>
            <a:r>
              <a:rPr lang="en-US" sz="2700" dirty="0"/>
              <a:t>Technical &amp; Two Year College Information </a:t>
            </a:r>
          </a:p>
        </p:txBody>
      </p:sp>
    </p:spTree>
    <p:extLst>
      <p:ext uri="{BB962C8B-B14F-4D97-AF65-F5344CB8AC3E}">
        <p14:creationId xmlns:p14="http://schemas.microsoft.com/office/powerpoint/2010/main" val="419790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High Demand Careers </a:t>
            </a:r>
            <a:br>
              <a:rPr lang="en-US" dirty="0"/>
            </a:br>
            <a:r>
              <a:rPr lang="en-US" dirty="0"/>
              <a:t> HOPE Career Grant-100%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66416" y="2313432"/>
            <a:ext cx="3419856" cy="3630167"/>
          </a:xfrm>
        </p:spPr>
        <p:txBody>
          <a:bodyPr>
            <a:noAutofit/>
          </a:bodyPr>
          <a:lstStyle/>
          <a:p>
            <a:r>
              <a:rPr lang="en-US" sz="1800" u="sng" dirty="0">
                <a:hlinkClick r:id="rId2" tooltip="Automotive Technology"/>
              </a:rPr>
              <a:t>Automotive Technology</a:t>
            </a:r>
            <a:endParaRPr lang="en-US" sz="1800" u="sng" dirty="0"/>
          </a:p>
          <a:p>
            <a:r>
              <a:rPr lang="en-US" sz="1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Aviation Maintenance </a:t>
            </a:r>
          </a:p>
          <a:p>
            <a:r>
              <a:rPr lang="en-US" sz="1800" dirty="0">
                <a:hlinkClick r:id="rId2" tooltip="Certified Engineer Assistant"/>
              </a:rPr>
              <a:t>Certified Engineer Assistant</a:t>
            </a:r>
            <a:endParaRPr lang="en-US" sz="1800" dirty="0"/>
          </a:p>
          <a:p>
            <a:r>
              <a:rPr lang="en-US" sz="1800" dirty="0">
                <a:hlinkClick r:id="rId2" tooltip="Commercial Truck Driving"/>
              </a:rPr>
              <a:t>Commercial Truck Driving</a:t>
            </a:r>
            <a:endParaRPr lang="en-US" sz="1800" dirty="0"/>
          </a:p>
          <a:p>
            <a:r>
              <a:rPr lang="en-US" sz="1800" dirty="0">
                <a:hlinkClick r:id="rId2" tooltip="Computer Programming"/>
              </a:rPr>
              <a:t>Computer Programming</a:t>
            </a:r>
            <a:endParaRPr lang="en-US" sz="1800" dirty="0"/>
          </a:p>
          <a:p>
            <a:r>
              <a:rPr lang="en-US" sz="1800" dirty="0">
                <a:hlinkClick r:id="rId2" tooltip="Computer Technology"/>
              </a:rPr>
              <a:t>Computer Technology</a:t>
            </a:r>
            <a:endParaRPr lang="en-US" sz="1800" dirty="0"/>
          </a:p>
          <a:p>
            <a:r>
              <a:rPr lang="en-US" sz="1800" dirty="0">
                <a:hlinkClick r:id="rId2" tooltip="Construction Technology"/>
              </a:rPr>
              <a:t>Construction Technology</a:t>
            </a:r>
            <a:endParaRPr lang="en-US" sz="1800" dirty="0"/>
          </a:p>
          <a:p>
            <a:r>
              <a:rPr lang="en-US" sz="1800" dirty="0">
                <a:hlinkClick r:id="rId2" tooltip="Diesel Equipment Technology"/>
              </a:rPr>
              <a:t>Diesel Equipment Technology</a:t>
            </a:r>
            <a:endParaRPr lang="en-US" sz="1800" dirty="0"/>
          </a:p>
          <a:p>
            <a:r>
              <a:rPr lang="en-US" sz="1800" dirty="0">
                <a:hlinkClick r:id="rId2" tooltip="Early Childhood Care and Education"/>
              </a:rPr>
              <a:t>Early Childhood Care and Education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69152" y="2313431"/>
            <a:ext cx="3419856" cy="3630169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hlinkClick r:id="rId2" tooltip="Electrical Lineman Technology"/>
              </a:rPr>
              <a:t>Electrical Lineman Technology</a:t>
            </a:r>
            <a:endParaRPr lang="en-US" sz="2300" dirty="0"/>
          </a:p>
          <a:p>
            <a:r>
              <a:rPr lang="en-US" sz="2300" dirty="0">
                <a:hlinkClick r:id="rId2" tooltip="Health Science"/>
              </a:rPr>
              <a:t>Health Science</a:t>
            </a:r>
            <a:endParaRPr lang="en-US" sz="2300" dirty="0"/>
          </a:p>
          <a:p>
            <a:r>
              <a:rPr lang="en-US" sz="2300" dirty="0">
                <a:hlinkClick r:id="rId2" tooltip="Industrial Maintenance"/>
              </a:rPr>
              <a:t>Industrial Maintenance</a:t>
            </a:r>
            <a:endParaRPr lang="en-US" sz="2300" dirty="0"/>
          </a:p>
          <a:p>
            <a:r>
              <a:rPr lang="en-US" sz="2300" dirty="0">
                <a:hlinkClick r:id="rId2" tooltip="Logistics/Transportation Technology"/>
              </a:rPr>
              <a:t>Logistics/Transportation Technology</a:t>
            </a:r>
            <a:endParaRPr lang="en-US" sz="2300" dirty="0"/>
          </a:p>
          <a:p>
            <a:r>
              <a:rPr lang="en-US" sz="2300" dirty="0">
                <a:hlinkClick r:id="rId2" tooltip="Movie Production Set Design"/>
              </a:rPr>
              <a:t>Movie Production Set Design</a:t>
            </a:r>
            <a:endParaRPr lang="en-US" sz="2300" dirty="0"/>
          </a:p>
          <a:p>
            <a:r>
              <a:rPr lang="en-US" sz="2300" dirty="0">
                <a:hlinkClick r:id="rId2" tooltip="Practical Nursing"/>
              </a:rPr>
              <a:t>Practical Nursing</a:t>
            </a:r>
            <a:endParaRPr lang="en-US" sz="2300" dirty="0"/>
          </a:p>
          <a:p>
            <a:r>
              <a:rPr lang="en-US" sz="2300" dirty="0">
                <a:hlinkClick r:id="rId2" tooltip="Precision Manufacturing"/>
              </a:rPr>
              <a:t>Precision Manufacturing</a:t>
            </a:r>
            <a:endParaRPr lang="en-US" sz="2300" dirty="0"/>
          </a:p>
          <a:p>
            <a:r>
              <a:rPr lang="en-US" sz="2300" dirty="0">
                <a:hlinkClick r:id="rId2" tooltip="Welding and Joining Technology"/>
              </a:rPr>
              <a:t>Welding and Joining Technology</a:t>
            </a:r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6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Two-Year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323652"/>
            <a:ext cx="6777317" cy="392474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Georgia Highlands College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www.highlands.edu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Georgia State Perimeter College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www.perimeter.gsu.edu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University of North Georgia Two-Year Campuses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www.ung.edu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These offer Associates Degrees – you can start a career or use the credits to transfer to a 4-year college.</a:t>
            </a:r>
          </a:p>
          <a:p>
            <a:pPr marL="68580" indent="0">
              <a:buNone/>
            </a:pPr>
            <a:r>
              <a:rPr lang="en-US" dirty="0"/>
              <a:t>	</a:t>
            </a:r>
          </a:p>
          <a:p>
            <a:pPr marL="6858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58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724936"/>
          </a:xfrm>
        </p:spPr>
        <p:txBody>
          <a:bodyPr/>
          <a:lstStyle/>
          <a:p>
            <a:pPr algn="ctr"/>
            <a:r>
              <a:rPr lang="en-US" dirty="0"/>
              <a:t>Application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1905000"/>
            <a:ext cx="6777317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Apply spring of Senior Year by visiting the colleges’ websites; look under “Admissions.”</a:t>
            </a:r>
          </a:p>
          <a:p>
            <a:endParaRPr lang="en-US" dirty="0"/>
          </a:p>
          <a:p>
            <a:r>
              <a:rPr lang="en-US" dirty="0"/>
              <a:t>Send your high school transcript to the college. </a:t>
            </a:r>
          </a:p>
          <a:p>
            <a:endParaRPr lang="en-US" dirty="0"/>
          </a:p>
          <a:p>
            <a:r>
              <a:rPr lang="en-US" dirty="0"/>
              <a:t>Take the colleges’ placement test on the college campus (ACCUPLACER – cost $25)– or send SAT/ACT scores if you have them.</a:t>
            </a:r>
          </a:p>
          <a:p>
            <a:pPr lvl="1"/>
            <a:r>
              <a:rPr lang="en-US" dirty="0">
                <a:hlinkClick r:id="rId2"/>
              </a:rPr>
              <a:t>www.accuplacer.org</a:t>
            </a:r>
            <a:r>
              <a:rPr lang="en-US" dirty="0"/>
              <a:t> – practice tests</a:t>
            </a:r>
          </a:p>
          <a:p>
            <a:endParaRPr lang="en-US" dirty="0"/>
          </a:p>
          <a:p>
            <a:r>
              <a:rPr lang="en-US" dirty="0"/>
              <a:t>Take a tour of the different campuses you are considering.</a:t>
            </a:r>
          </a:p>
        </p:txBody>
      </p:sp>
    </p:spTree>
    <p:extLst>
      <p:ext uri="{BB962C8B-B14F-4D97-AF65-F5344CB8AC3E}">
        <p14:creationId xmlns:p14="http://schemas.microsoft.com/office/powerpoint/2010/main" val="264436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Social Media &amp; Digital Footprint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address – make sure yours is appropriate</a:t>
            </a:r>
          </a:p>
          <a:p>
            <a:endParaRPr lang="en-US" dirty="0"/>
          </a:p>
          <a:p>
            <a:r>
              <a:rPr lang="en-US" dirty="0"/>
              <a:t>Check your email account at least twice a week.</a:t>
            </a:r>
          </a:p>
          <a:p>
            <a:endParaRPr lang="en-US" dirty="0"/>
          </a:p>
          <a:p>
            <a:r>
              <a:rPr lang="en-US" dirty="0"/>
              <a:t>Clean up your on-line interactions – employers may check your social media</a:t>
            </a:r>
          </a:p>
          <a:p>
            <a:endParaRPr lang="en-US" dirty="0"/>
          </a:p>
          <a:p>
            <a:r>
              <a:rPr lang="en-US" dirty="0"/>
              <a:t>Be sure to use the organization’s social media avenues for tips and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24489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Naviance</a:t>
            </a:r>
            <a:br>
              <a:rPr lang="en-US" dirty="0"/>
            </a:br>
            <a:r>
              <a:rPr lang="en-US" sz="2000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marL="6858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marL="6858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pPr marL="6858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Naviance is a </a:t>
            </a:r>
            <a:r>
              <a:rPr lang="en-US" sz="2400" b="1" dirty="0">
                <a:latin typeface="Trebuchet MS" panose="020B0603020202020204" pitchFamily="34" charset="0"/>
              </a:rPr>
              <a:t>delivery system </a:t>
            </a:r>
            <a:r>
              <a:rPr lang="en-US" sz="2400" dirty="0">
                <a:latin typeface="Trebuchet MS" panose="020B0603020202020204" pitchFamily="34" charset="0"/>
              </a:rPr>
              <a:t>and college/career search engine and it is also how we communicate with YOU and your parents throughout the year.  </a:t>
            </a:r>
          </a:p>
          <a:p>
            <a:pPr marL="6858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Naviance is a </a:t>
            </a: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delivery system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and college/career search engine, but it also how we communicate with YOU and your parents, throughout the year.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4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384F-F75B-4F01-9692-49994C8B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Naviance?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DCDF69-00CE-45FC-94EE-94653BC3F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1" y="2732708"/>
            <a:ext cx="5575707" cy="3996085"/>
          </a:xfrm>
        </p:spPr>
        <p:txBody>
          <a:bodyPr>
            <a:normAutofit/>
          </a:bodyPr>
          <a:lstStyle/>
          <a:p>
            <a:pPr marL="0" indent="0">
              <a:buSzPct val="60000"/>
              <a:buNone/>
              <a:defRPr/>
            </a:pPr>
            <a:r>
              <a:rPr lang="en-US" sz="2000" u="sng" dirty="0">
                <a:latin typeface="Trebuchet MS" panose="020B0603020202020204" pitchFamily="34" charset="0"/>
              </a:rPr>
              <a:t>All students: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Calendar of colleges visiting CHS 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College and Career Planning/exploration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Research colleges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Resume building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Communicating with your Counselor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Scholarship searches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Interest inventories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Finding your strengths</a:t>
            </a:r>
          </a:p>
          <a:p>
            <a:pPr indent="-174625"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2000" dirty="0">
                <a:latin typeface="Trebuchet MS" panose="020B0603020202020204" pitchFamily="34" charset="0"/>
              </a:rPr>
              <a:t>Learning Styles Inventory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7CA5D-6D24-4C12-B0EE-C3F8D012AC8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61E77-DFF5-480E-85B1-DE433A4C9E6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282AA9-D31D-447E-93EB-B6ADA0AB64C9}"/>
              </a:ext>
            </a:extLst>
          </p:cNvPr>
          <p:cNvSpPr txBox="1">
            <a:spLocks/>
          </p:cNvSpPr>
          <p:nvPr/>
        </p:nvSpPr>
        <p:spPr>
          <a:xfrm>
            <a:off x="457200" y="2747268"/>
            <a:ext cx="4614211" cy="3757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60000"/>
              <a:buNone/>
              <a:defRPr/>
            </a:pPr>
            <a:r>
              <a:rPr lang="en-US" sz="1900" u="sng" dirty="0">
                <a:solidFill>
                  <a:schemeClr val="tx1"/>
                </a:solidFill>
                <a:latin typeface="Trebuchet MS" panose="020B0603020202020204" pitchFamily="34" charset="0"/>
              </a:rPr>
              <a:t>Seniors only:</a:t>
            </a:r>
          </a:p>
          <a:p>
            <a:pPr indent="-174625">
              <a:buClrTx/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1900" dirty="0">
                <a:solidFill>
                  <a:schemeClr val="tx1"/>
                </a:solidFill>
                <a:latin typeface="Trebuchet MS" panose="020B0603020202020204" pitchFamily="34" charset="0"/>
              </a:rPr>
              <a:t>Adding colleges that you are applying to so transcripts can be sent to the colleges on your behalf</a:t>
            </a:r>
          </a:p>
          <a:p>
            <a:pPr indent="-174625">
              <a:buClrTx/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1900" dirty="0">
                <a:solidFill>
                  <a:schemeClr val="tx1"/>
                </a:solidFill>
                <a:latin typeface="Trebuchet MS" panose="020B0603020202020204" pitchFamily="34" charset="0"/>
              </a:rPr>
              <a:t>Access all scholarships</a:t>
            </a:r>
          </a:p>
          <a:p>
            <a:pPr indent="-174625">
              <a:buClrTx/>
              <a:buSzPct val="60000"/>
              <a:buFont typeface="Wingdings 3" panose="05040102010807070707" pitchFamily="18" charset="2"/>
              <a:buChar char="u"/>
              <a:defRPr/>
            </a:pPr>
            <a:r>
              <a:rPr lang="en-US" sz="1900" dirty="0">
                <a:solidFill>
                  <a:schemeClr val="tx1"/>
                </a:solidFill>
                <a:latin typeface="Trebuchet MS" panose="020B0603020202020204" pitchFamily="34" charset="0"/>
              </a:rPr>
              <a:t>Register for College Visits (</a:t>
            </a:r>
            <a:r>
              <a:rPr lang="en-US" sz="1900" dirty="0" err="1">
                <a:solidFill>
                  <a:schemeClr val="tx1"/>
                </a:solidFill>
                <a:latin typeface="Trebuchet MS" panose="020B0603020202020204" pitchFamily="34" charset="0"/>
              </a:rPr>
              <a:t>Jrs</a:t>
            </a:r>
            <a:r>
              <a:rPr lang="en-US" sz="1900" dirty="0">
                <a:solidFill>
                  <a:schemeClr val="tx1"/>
                </a:solidFill>
                <a:latin typeface="Trebuchet MS" panose="020B0603020202020204" pitchFamily="34" charset="0"/>
              </a:rPr>
              <a:t> too)</a:t>
            </a:r>
          </a:p>
          <a:p>
            <a:pPr>
              <a:buClrTx/>
              <a:buSzPct val="60000"/>
              <a:buFont typeface="Wingdings 3" panose="05040102010807070707" pitchFamily="18" charset="2"/>
              <a:buChar char="u"/>
              <a:defRPr/>
            </a:pPr>
            <a:endParaRPr lang="en-US" sz="1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SzPct val="60000"/>
              <a:buNone/>
              <a:defRPr/>
            </a:pPr>
            <a:endParaRPr lang="en-US" sz="19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Tx/>
              <a:buSzPct val="60000"/>
              <a:buNone/>
              <a:defRPr/>
            </a:pP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7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29F1-F17C-45FB-B1F1-5E0AAE5F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into Naviance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9156-92D6-4881-8118-B6AA10F69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</a:rPr>
              <a:t>If you’re on a CCSD computer, then you will be automatically logged into Naviance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  <a:cs typeface="Calibri" panose="020F0502020204030204" pitchFamily="34" charset="0"/>
              </a:rPr>
              <a:t>You can access Naviance from the CCSD homepage and the CHS website</a:t>
            </a:r>
            <a:endParaRPr lang="en-US" dirty="0">
              <a:latin typeface="Trebuchet MS" panose="020B0603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rebuchet MS" panose="020B0603020202020204" pitchFamily="34" charset="0"/>
              </a:rPr>
              <a:t> To log into Naviance from home, you will use the following: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Trebuchet MS" panose="020B0603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4E11F0-687B-4216-B655-2679422AF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71102"/>
              </p:ext>
            </p:extLst>
          </p:nvPr>
        </p:nvGraphicFramePr>
        <p:xfrm>
          <a:off x="1118419" y="4879258"/>
          <a:ext cx="98705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8267">
                  <a:extLst>
                    <a:ext uri="{9D8B030D-6E8A-4147-A177-3AD203B41FA5}">
                      <a16:colId xmlns:a16="http://schemas.microsoft.com/office/drawing/2014/main" val="2088027295"/>
                    </a:ext>
                  </a:extLst>
                </a:gridCol>
                <a:gridCol w="4452253">
                  <a:extLst>
                    <a:ext uri="{9D8B030D-6E8A-4147-A177-3AD203B41FA5}">
                      <a16:colId xmlns:a16="http://schemas.microsoft.com/office/drawing/2014/main" val="169090863"/>
                    </a:ext>
                  </a:extLst>
                </a:gridCol>
              </a:tblGrid>
              <a:tr h="39309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User Name: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rebuchet MS" panose="020B0603020202020204" pitchFamily="34" charset="0"/>
                        </a:rPr>
                        <a:t>Password: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122131"/>
                  </a:ext>
                </a:extLst>
              </a:tr>
              <a:tr h="707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ebuchet MS" panose="020B0603020202020204" pitchFamily="34" charset="0"/>
                        </a:rPr>
                        <a:t>Office 365 username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b="1" i="0" u="none" strike="noStrike" baseline="0" noProof="0" dirty="0">
                          <a:solidFill>
                            <a:srgbClr val="00B0F0"/>
                          </a:solidFill>
                          <a:latin typeface="Trebuchet MS"/>
                        </a:rPr>
                        <a:t> first.last@students.cobbk12.org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rebuchet MS"/>
                        </a:rPr>
                        <a:t>Lunch Number/CCSD STID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91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5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3754-2420-4DD2-B49C-35F68AEB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your email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3B3C-3A12-4D79-BF39-815D6A31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latin typeface="Trebuchet MS" panose="020B0603020202020204" pitchFamily="34" charset="0"/>
              </a:rPr>
              <a:t>We need your email address so we can communicate important information with you. Please get in the habit of checking email frequently. </a:t>
            </a:r>
          </a:p>
          <a:p>
            <a:pPr marL="1603375" indent="-292100">
              <a:buSzPct val="60000"/>
              <a:buFont typeface="+mj-lt"/>
              <a:buAutoNum type="arabicPeriod"/>
              <a:defRPr/>
            </a:pPr>
            <a:r>
              <a:rPr lang="en-US" sz="2400" dirty="0">
                <a:latin typeface="Trebuchet MS" panose="020B0603020202020204" pitchFamily="34" charset="0"/>
              </a:rPr>
              <a:t>Click on the “About Me” link at the top</a:t>
            </a:r>
          </a:p>
          <a:p>
            <a:pPr marL="1603375" indent="-292100">
              <a:buSzPct val="60000"/>
              <a:buFont typeface="+mj-lt"/>
              <a:buAutoNum type="arabicPeriod"/>
              <a:defRPr/>
            </a:pPr>
            <a:r>
              <a:rPr lang="en-US" sz="2400" dirty="0">
                <a:latin typeface="Trebuchet MS" panose="020B0603020202020204" pitchFamily="34" charset="0"/>
              </a:rPr>
              <a:t>Click on “My Account” </a:t>
            </a:r>
          </a:p>
          <a:p>
            <a:pPr marL="1603375" indent="-292100">
              <a:buSzPct val="60000"/>
              <a:buFont typeface="+mj-lt"/>
              <a:buAutoNum type="arabicPeriod"/>
              <a:defRPr/>
            </a:pPr>
            <a:r>
              <a:rPr lang="en-US" sz="2400" dirty="0">
                <a:latin typeface="Trebuchet MS" panose="020B0603020202020204" pitchFamily="34" charset="0"/>
              </a:rPr>
              <a:t>Click on the Pencil Icon in the “Contact Information” box</a:t>
            </a:r>
          </a:p>
          <a:p>
            <a:pPr marL="1603375" indent="-292100">
              <a:buSzPct val="60000"/>
              <a:buFont typeface="+mj-lt"/>
              <a:buAutoNum type="arabicPeriod"/>
              <a:defRPr/>
            </a:pPr>
            <a:r>
              <a:rPr lang="en-US" sz="2400" dirty="0">
                <a:latin typeface="Trebuchet MS" panose="020B0603020202020204" pitchFamily="34" charset="0"/>
              </a:rPr>
              <a:t>Enter your email address</a:t>
            </a:r>
          </a:p>
          <a:p>
            <a:pPr marL="1603375" indent="-292100">
              <a:buSzPct val="60000"/>
              <a:buFont typeface="+mj-lt"/>
              <a:buAutoNum type="arabicPeriod"/>
              <a:defRPr/>
            </a:pPr>
            <a:r>
              <a:rPr lang="en-US" sz="2400" dirty="0">
                <a:latin typeface="Trebuchet MS" panose="020B0603020202020204" pitchFamily="34" charset="0"/>
              </a:rPr>
              <a:t>Click “Save”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3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F492-822D-45F8-8517-0E7CA476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EBB2-E597-4367-853A-9BEDD1FE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56" y="2705187"/>
            <a:ext cx="5757944" cy="381488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Check Naviance at a minimum of 3X a week for upcoming college visits. Visits start in September!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You will be allowed to attend a maximum of 5 visits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There are only 25 spots per visit except for higher interest schools like KSU, Ga State, and more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Registering for the visit cuts off 2 hours in advance of the visit. If the visit is at 10am, you cannot register after 8am.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We will NOT send you a pass to attend the visit. Please show your registration via device to your teacher to be allowed out of class.  </a:t>
            </a: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8258E-0E59-4A15-AF33-B7F288F3B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1" y="2705187"/>
            <a:ext cx="494331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4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3110-2379-4C5A-80F6-40B9DD81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Scholarship searching on Naviance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7200A2-9CD6-4158-BD0E-923D13BA9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347" y="2193925"/>
            <a:ext cx="6901305" cy="40243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FD0D0-C3D0-426D-8887-7CC3DAB61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2057401"/>
            <a:ext cx="3228975" cy="1809750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7254C84E-CA8F-4980-B6D3-13499D0D5FF5}"/>
              </a:ext>
            </a:extLst>
          </p:cNvPr>
          <p:cNvSpPr/>
          <p:nvPr/>
        </p:nvSpPr>
        <p:spPr>
          <a:xfrm>
            <a:off x="4392097" y="4049323"/>
            <a:ext cx="4836786" cy="88578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Scholarships CHS &amp; CCSD posts 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Trebuchet MS" panose="020B0603020202020204" pitchFamily="34" charset="0"/>
              </a:rPr>
              <a:t>(including local scholarships specific to CHS students)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63F6EC3-BFB4-45D4-A273-3954150E1CED}"/>
              </a:ext>
            </a:extLst>
          </p:cNvPr>
          <p:cNvSpPr/>
          <p:nvPr/>
        </p:nvSpPr>
        <p:spPr>
          <a:xfrm>
            <a:off x="4971522" y="5353527"/>
            <a:ext cx="3269161" cy="80423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rebuchet MS" panose="020B0603020202020204" pitchFamily="34" charset="0"/>
              </a:rPr>
              <a:t>Search engine</a:t>
            </a:r>
          </a:p>
        </p:txBody>
      </p:sp>
    </p:spTree>
    <p:extLst>
      <p:ext uri="{BB962C8B-B14F-4D97-AF65-F5344CB8AC3E}">
        <p14:creationId xmlns:p14="http://schemas.microsoft.com/office/powerpoint/2010/main" val="183314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B003-D442-462C-8D7D-7FB13C59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Members of the Counseling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533C-5409-4C30-9C90-F3C73124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858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608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School Counseling </a:t>
            </a:r>
            <a:r>
              <a:rPr lang="en-US" sz="2000" b="1" dirty="0">
                <a:solidFill>
                  <a:schemeClr val="bg1"/>
                </a:solidFill>
              </a:rPr>
              <a:t>Office-Room 608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A – Con					Mrs. Loftin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Cook – Har					Mrs. Ellison-Brown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5600" dirty="0"/>
              <a:t>Hat – Ma					Dr. Amand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5600" dirty="0"/>
              <a:t>Mc – Rob 					Mrs. Wright 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5600" dirty="0"/>
              <a:t>Roc – Say/ESOL/AVID				Mrs. Schloemer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 err="1"/>
              <a:t>Sco</a:t>
            </a:r>
            <a:r>
              <a:rPr lang="en-US" sz="5600" dirty="0"/>
              <a:t> – Z 						Mrs. Jackson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Registrar/Dual Enrollment				Mrs. Beasley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College and Career Consultant			Mrs. Ndah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College Visits					Mrs. Washington	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Transcripts					Mrs. Askew</a:t>
            </a:r>
          </a:p>
          <a:p>
            <a:pPr>
              <a:buFont typeface="Wingdings 3" charset="2"/>
              <a:buChar char=""/>
              <a:defRPr/>
            </a:pPr>
            <a:r>
              <a:rPr lang="en-US" sz="5600" dirty="0"/>
              <a:t>Records/Address Change				Mrs. Askew</a:t>
            </a:r>
          </a:p>
          <a:p>
            <a:pPr>
              <a:buFont typeface="Wingdings 3" charset="2"/>
              <a:buChar char=""/>
              <a:defRPr/>
            </a:pPr>
            <a:endParaRPr lang="en-US" sz="5600" dirty="0"/>
          </a:p>
          <a:p>
            <a:pPr marL="0" indent="0" algn="ctr">
              <a:buNone/>
              <a:defRPr/>
            </a:pPr>
            <a:r>
              <a:rPr lang="en-US" sz="5600" dirty="0"/>
              <a:t>www.campbellhscounseling.com</a:t>
            </a:r>
          </a:p>
          <a:p>
            <a:pPr marL="0" indent="0" algn="ctr">
              <a:buNone/>
              <a:defRPr/>
            </a:pPr>
            <a:endParaRPr lang="en-US" sz="2000" dirty="0"/>
          </a:p>
          <a:p>
            <a:pPr marL="68580" indent="0">
              <a:buNone/>
              <a:defRPr/>
            </a:pPr>
            <a:r>
              <a:rPr lang="en-US" sz="1800" dirty="0"/>
              <a:t>						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5E2A-7E2D-4765-8EB8-92D8102B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Naviance Student Homepage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87252-07CA-45C3-AE9F-F029FE21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07" y="1889369"/>
            <a:ext cx="7711751" cy="484456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5527E54-3D06-4682-96A5-CB65C05A664F}"/>
              </a:ext>
            </a:extLst>
          </p:cNvPr>
          <p:cNvSpPr/>
          <p:nvPr/>
        </p:nvSpPr>
        <p:spPr>
          <a:xfrm rot="19154555">
            <a:off x="8429561" y="3051313"/>
            <a:ext cx="2413844" cy="92635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2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D617-D8BD-4514-9C84-6F7226A0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Colleges “I’m Applying to Dashboard”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7C04860-785D-4827-AAB7-CBE02D851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985910"/>
            <a:ext cx="8761413" cy="26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A52-042A-42D5-92F6-3C308AF2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How we will submit your documents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050289-A57E-41D5-9DFD-ED128A2B2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7620000" cy="53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070" y="1860914"/>
            <a:ext cx="613299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/>
              <a:t>Post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8DB6E-3F61-4A55-BBCF-CCB5B8C47D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1959244" y="1442408"/>
            <a:ext cx="3582471" cy="35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96D4-40FF-4DA5-9805-DD274DA4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Have a great senior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ED81-131B-4C7C-A6C3-37806835C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21465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405E-488C-4A12-95A3-0324A5E26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law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D05A0C-8467-40A3-AF62-82F8D43C9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 Go to “My Planner” and click “Tasks”</a:t>
            </a:r>
            <a:endParaRPr lang="en-US" sz="2400" b="1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E6DF9A1-1354-4334-8AA6-862CFED3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5" y="2971801"/>
            <a:ext cx="6711950" cy="28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68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05B02-23EB-409A-8967-11C54413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9F87-8766-4D81-8FD0-388C85A3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Scroll down to “Tasks You Need to Work On”</a:t>
            </a:r>
          </a:p>
          <a:p>
            <a:endParaRPr lang="en-US" sz="2000" dirty="0"/>
          </a:p>
          <a:p>
            <a:r>
              <a:rPr lang="en-US" sz="2000" dirty="0"/>
              <a:t>Complete Task by selecting: “Complete Senior Survey”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Select “take this survey” in the upper right hand corner to    begin the activity</a:t>
            </a:r>
          </a:p>
          <a:p>
            <a:endParaRPr lang="en-US" sz="2000" dirty="0"/>
          </a:p>
          <a:p>
            <a:r>
              <a:rPr lang="en-US" sz="2000" dirty="0"/>
              <a:t>Answer the question and select “Save and Finish”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3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F99D0-0965-4633-802F-E2678711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E16A-BC36-426A-BD01-2FC4CB90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for a counselor to confirm your completion</a:t>
            </a:r>
          </a:p>
          <a:p>
            <a:endParaRPr lang="en-US" dirty="0"/>
          </a:p>
          <a:p>
            <a:r>
              <a:rPr lang="en-US" dirty="0"/>
              <a:t>Go to “My Planner” and then “Tasks” to show completion status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6EA2A62-B124-45A4-963C-94F80F77B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5137414" cy="17844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53AEDC-F437-439C-86BB-2119B0FDD09D}"/>
              </a:ext>
            </a:extLst>
          </p:cNvPr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89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7AB579-3ED5-4975-89F8-08728B69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030EC5-B38E-4B49-B806-8AC9058F9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105622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/>
              <a:t>Pre Test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2535810"/>
            <a:ext cx="3306742" cy="3682875"/>
          </a:xfrm>
        </p:spPr>
        <p:txBody>
          <a:bodyPr>
            <a:normAutofit/>
          </a:bodyPr>
          <a:lstStyle/>
          <a:p>
            <a:endParaRPr lang="en-US" sz="1600"/>
          </a:p>
          <a:p>
            <a:endParaRPr lang="en-US" sz="1600"/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18E5571A-3A6F-472B-A138-E951FC76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srgbClr val="40404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3244335"/>
            <a:ext cx="723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3200"/>
          </a:p>
          <a:p>
            <a:pPr>
              <a:spcAft>
                <a:spcPts val="600"/>
              </a:spcAft>
            </a:pPr>
            <a:endParaRPr lang="en-US" sz="3200" u="sng"/>
          </a:p>
          <a:p>
            <a:pPr algn="ctr">
              <a:spcAft>
                <a:spcPts val="600"/>
              </a:spcAft>
            </a:pPr>
            <a:endParaRPr lang="en-US" sz="5400"/>
          </a:p>
        </p:txBody>
      </p:sp>
      <p:pic>
        <p:nvPicPr>
          <p:cNvPr id="2" name="Picture 3" descr="A picture containing indoor, black, object&#10;&#10;Description generated with high confidence">
            <a:extLst>
              <a:ext uri="{FF2B5EF4-FFF2-40B4-BE49-F238E27FC236}">
                <a16:creationId xmlns:a16="http://schemas.microsoft.com/office/drawing/2014/main" id="{ED80618C-C0A6-4E57-8ED6-553AB657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70" y="1367286"/>
            <a:ext cx="4540370" cy="45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045B-CF3E-447F-99B3-B7872CC7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ADF9-657B-4C4E-9F0D-A8D6E97F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Important Dates</a:t>
            </a:r>
          </a:p>
          <a:p>
            <a:r>
              <a:rPr lang="en-US" dirty="0"/>
              <a:t>Graduation Status Reports</a:t>
            </a:r>
          </a:p>
          <a:p>
            <a:r>
              <a:rPr lang="en-US" dirty="0"/>
              <a:t>Technical College Overview</a:t>
            </a:r>
          </a:p>
          <a:p>
            <a:r>
              <a:rPr lang="en-US" dirty="0"/>
              <a:t>HOPE Grant/HOPE Career Grant</a:t>
            </a:r>
          </a:p>
          <a:p>
            <a:r>
              <a:rPr lang="en-US" dirty="0"/>
              <a:t>Two Year College Overview</a:t>
            </a:r>
          </a:p>
          <a:p>
            <a:r>
              <a:rPr lang="en-US" dirty="0"/>
              <a:t>Application Procedures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Naviance</a:t>
            </a:r>
          </a:p>
          <a:p>
            <a:r>
              <a:rPr lang="en-US" dirty="0"/>
              <a:t>Bridge Law</a:t>
            </a:r>
          </a:p>
        </p:txBody>
      </p:sp>
    </p:spTree>
    <p:extLst>
      <p:ext uri="{BB962C8B-B14F-4D97-AF65-F5344CB8AC3E}">
        <p14:creationId xmlns:p14="http://schemas.microsoft.com/office/powerpoint/2010/main" val="1112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628" y="685800"/>
            <a:ext cx="7024744" cy="1143000"/>
          </a:xfrm>
        </p:spPr>
        <p:txBody>
          <a:bodyPr/>
          <a:lstStyle/>
          <a:p>
            <a:pPr algn="ctr"/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828800"/>
            <a:ext cx="7620000" cy="4114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dirty="0"/>
              <a:t>Sept. 9</a:t>
            </a:r>
            <a:r>
              <a:rPr lang="en-US" baseline="30000" dirty="0"/>
              <a:t>th</a:t>
            </a:r>
            <a:r>
              <a:rPr lang="en-US" dirty="0"/>
              <a:t> –PROBE Fair 6-8 p.m. –Marietta High School</a:t>
            </a:r>
          </a:p>
          <a:p>
            <a:r>
              <a:rPr lang="en-US" dirty="0"/>
              <a:t>Sept. 12</a:t>
            </a:r>
            <a:r>
              <a:rPr lang="en-US" baseline="30000" dirty="0"/>
              <a:t>th</a:t>
            </a:r>
            <a:r>
              <a:rPr lang="en-US" dirty="0"/>
              <a:t> – College Info Night – 6-8 p.m. CHS AUD</a:t>
            </a:r>
          </a:p>
          <a:p>
            <a:r>
              <a:rPr lang="en-US" dirty="0"/>
              <a:t>Oct. 8th – Financial Aid Workshop – 9 – 11a.m. CHS Auditorium.  Sign up for this on counseling website starting 09/04/2019.  </a:t>
            </a:r>
          </a:p>
          <a:p>
            <a:r>
              <a:rPr lang="en-US" dirty="0"/>
              <a:t>Oct.  24</a:t>
            </a:r>
            <a:r>
              <a:rPr lang="en-US" baseline="30000" dirty="0"/>
              <a:t>th</a:t>
            </a:r>
            <a:r>
              <a:rPr lang="en-US" dirty="0"/>
              <a:t> - ASVAB - sign up in Counseling Office</a:t>
            </a:r>
          </a:p>
          <a:p>
            <a:r>
              <a:rPr lang="en-US" dirty="0"/>
              <a:t>March 13</a:t>
            </a:r>
            <a:r>
              <a:rPr lang="en-US" baseline="30000" dirty="0"/>
              <a:t>th</a:t>
            </a:r>
            <a:r>
              <a:rPr lang="en-US" dirty="0"/>
              <a:t> – College and Career Fair – CHS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3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Graduation Status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Details what you still need to pass to graduate</a:t>
            </a:r>
          </a:p>
          <a:p>
            <a:endParaRPr lang="en-US" dirty="0"/>
          </a:p>
          <a:p>
            <a:r>
              <a:rPr lang="en-US" dirty="0"/>
              <a:t>Check your transcript</a:t>
            </a:r>
          </a:p>
          <a:p>
            <a:endParaRPr lang="en-US" dirty="0"/>
          </a:p>
          <a:p>
            <a:r>
              <a:rPr lang="en-US" dirty="0"/>
              <a:t>Any questions?  See your counselor</a:t>
            </a:r>
          </a:p>
        </p:txBody>
      </p:sp>
    </p:spTree>
    <p:extLst>
      <p:ext uri="{BB962C8B-B14F-4D97-AF65-F5344CB8AC3E}">
        <p14:creationId xmlns:p14="http://schemas.microsoft.com/office/powerpoint/2010/main" val="85063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877336"/>
          </a:xfrm>
        </p:spPr>
        <p:txBody>
          <a:bodyPr/>
          <a:lstStyle/>
          <a:p>
            <a:pPr algn="ctr"/>
            <a:r>
              <a:rPr lang="en-US" dirty="0"/>
              <a:t>Technical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170664"/>
            <a:ext cx="6777317" cy="41539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Chattahoochee Technical College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www.chattahoocheetech.edu</a:t>
            </a:r>
            <a:r>
              <a:rPr lang="en-US" dirty="0"/>
              <a:t>  </a:t>
            </a:r>
          </a:p>
          <a:p>
            <a:endParaRPr lang="en-US" b="1" dirty="0"/>
          </a:p>
          <a:p>
            <a:r>
              <a:rPr lang="en-US" b="1" dirty="0"/>
              <a:t>Certificates</a:t>
            </a:r>
            <a:r>
              <a:rPr lang="en-US" dirty="0"/>
              <a:t> in specific areas – programs last a few weeks to few months in length.</a:t>
            </a:r>
          </a:p>
          <a:p>
            <a:endParaRPr lang="en-US" b="1" dirty="0"/>
          </a:p>
          <a:p>
            <a:r>
              <a:rPr lang="en-US" b="1" dirty="0"/>
              <a:t>Diplomas</a:t>
            </a:r>
            <a:r>
              <a:rPr lang="en-US" dirty="0"/>
              <a:t> – programs last a few months to a year in length.</a:t>
            </a:r>
          </a:p>
          <a:p>
            <a:endParaRPr lang="en-US" b="1" dirty="0"/>
          </a:p>
          <a:p>
            <a:r>
              <a:rPr lang="en-US" b="1" dirty="0"/>
              <a:t>Associates Degree </a:t>
            </a:r>
            <a:r>
              <a:rPr lang="en-US" dirty="0"/>
              <a:t>– two year college degree – credits can be transferred to any college in GA and possibly out of state. </a:t>
            </a:r>
          </a:p>
          <a:p>
            <a:pPr marL="6858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Technical College System of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22 Colleges – 600 programs!</a:t>
            </a:r>
          </a:p>
          <a:p>
            <a:endParaRPr lang="en-US" dirty="0"/>
          </a:p>
          <a:p>
            <a:r>
              <a:rPr lang="en-US" dirty="0"/>
              <a:t>Research programs at other Technical Colleges in Georgia</a:t>
            </a:r>
          </a:p>
          <a:p>
            <a:endParaRPr lang="en-US" dirty="0"/>
          </a:p>
          <a:p>
            <a:pPr marL="411480" indent="-342900"/>
            <a:r>
              <a:rPr lang="en-US" dirty="0">
                <a:hlinkClick r:id="rId2"/>
              </a:rPr>
              <a:t>https://tcsg.edu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763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HOPE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493" y="2323652"/>
            <a:ext cx="6777317" cy="3924748"/>
          </a:xfrm>
        </p:spPr>
        <p:txBody>
          <a:bodyPr/>
          <a:lstStyle/>
          <a:p>
            <a:r>
              <a:rPr lang="en-US" dirty="0"/>
              <a:t>Money for college from the state of GA. </a:t>
            </a:r>
          </a:p>
          <a:p>
            <a:r>
              <a:rPr lang="en-US" dirty="0"/>
              <a:t>Not based on your high school GPA.</a:t>
            </a:r>
          </a:p>
          <a:p>
            <a:r>
              <a:rPr lang="en-US" dirty="0"/>
              <a:t>Available at any Georgia college that offers certificate or diploma programs.</a:t>
            </a:r>
          </a:p>
          <a:p>
            <a:r>
              <a:rPr lang="en-US" dirty="0"/>
              <a:t>Pays about 89% of your tuition each semester ($1,560 for 12 hours)</a:t>
            </a:r>
          </a:p>
          <a:p>
            <a:r>
              <a:rPr lang="en-US" dirty="0"/>
              <a:t>To keep the HOPE Grant, maintain a college GPA of 2.0.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0573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b97b79-244b-4905-aebe-1145fc720376">
      <UserInfo>
        <DisplayName>Angelica Beasley</DisplayName>
        <AccountId>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513538D812F468681E0A3C6E01643" ma:contentTypeVersion="6" ma:contentTypeDescription="Create a new document." ma:contentTypeScope="" ma:versionID="79457b9925a8f38d15e68745bf006a79">
  <xsd:schema xmlns:xsd="http://www.w3.org/2001/XMLSchema" xmlns:xs="http://www.w3.org/2001/XMLSchema" xmlns:p="http://schemas.microsoft.com/office/2006/metadata/properties" xmlns:ns2="8fa347ec-8df3-4c92-b96a-d8cbc7281c31" xmlns:ns3="dab97b79-244b-4905-aebe-1145fc720376" targetNamespace="http://schemas.microsoft.com/office/2006/metadata/properties" ma:root="true" ma:fieldsID="3384ab4d203f4bae038f69ca962962fe" ns2:_="" ns3:_="">
    <xsd:import namespace="8fa347ec-8df3-4c92-b96a-d8cbc7281c31"/>
    <xsd:import namespace="dab97b79-244b-4905-aebe-1145fc720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347ec-8df3-4c92-b96a-d8cbc728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97b79-244b-4905-aebe-1145fc720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4FE9C-2808-4DD7-8537-9E7C9F098550}">
  <ds:schemaRefs>
    <ds:schemaRef ds:uri="http://schemas.microsoft.com/office/2006/metadata/properties"/>
    <ds:schemaRef ds:uri="http://schemas.microsoft.com/office/infopath/2007/PartnerControls"/>
    <ds:schemaRef ds:uri="dab97b79-244b-4905-aebe-1145fc720376"/>
  </ds:schemaRefs>
</ds:datastoreItem>
</file>

<file path=customXml/itemProps2.xml><?xml version="1.0" encoding="utf-8"?>
<ds:datastoreItem xmlns:ds="http://schemas.openxmlformats.org/officeDocument/2006/customXml" ds:itemID="{93C7D457-68DF-41FC-9B16-68EE45244B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347ec-8df3-4c92-b96a-d8cbc7281c31"/>
    <ds:schemaRef ds:uri="dab97b79-244b-4905-aebe-1145fc720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6F6979-95F0-44FE-B164-F9255FF0F1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1157</TotalTime>
  <Words>850</Words>
  <Application>Microsoft Office PowerPoint</Application>
  <PresentationFormat>Widescreen</PresentationFormat>
  <Paragraphs>213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Vapor Trail</vt:lpstr>
      <vt:lpstr>Senior Seminar Campbell High School Technical &amp; Two Year College Information </vt:lpstr>
      <vt:lpstr>Members of the Counseling Office</vt:lpstr>
      <vt:lpstr>Pre Test</vt:lpstr>
      <vt:lpstr>Lesson Overview</vt:lpstr>
      <vt:lpstr>Important Dates</vt:lpstr>
      <vt:lpstr>Graduation Status Report</vt:lpstr>
      <vt:lpstr>Technical College</vt:lpstr>
      <vt:lpstr>Technical College System of Georgia</vt:lpstr>
      <vt:lpstr>HOPE Grant</vt:lpstr>
      <vt:lpstr>High Demand Careers   HOPE Career Grant-100%</vt:lpstr>
      <vt:lpstr>Two-Year College</vt:lpstr>
      <vt:lpstr>Application Procedures</vt:lpstr>
      <vt:lpstr>Social Media &amp; Digital Footprint</vt:lpstr>
      <vt:lpstr>Naviance  </vt:lpstr>
      <vt:lpstr>What is Naviance?</vt:lpstr>
      <vt:lpstr>Logging into Naviance</vt:lpstr>
      <vt:lpstr>Enter your email address</vt:lpstr>
      <vt:lpstr>College Visits</vt:lpstr>
      <vt:lpstr>Scholarship searching on Naviance</vt:lpstr>
      <vt:lpstr>Naviance Student Homepage</vt:lpstr>
      <vt:lpstr>Colleges “I’m Applying to Dashboard”</vt:lpstr>
      <vt:lpstr>How we will submit your documents </vt:lpstr>
      <vt:lpstr>Post Test</vt:lpstr>
      <vt:lpstr>Have a great senior year</vt:lpstr>
      <vt:lpstr>Bridge law</vt:lpstr>
      <vt:lpstr>Bridge law</vt:lpstr>
      <vt:lpstr>Don’t log out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Hurst</dc:creator>
  <cp:lastModifiedBy>Rotarsha Jackson</cp:lastModifiedBy>
  <cp:revision>145</cp:revision>
  <dcterms:created xsi:type="dcterms:W3CDTF">2014-08-21T16:33:34Z</dcterms:created>
  <dcterms:modified xsi:type="dcterms:W3CDTF">2019-09-09T15:39:39Z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0x010100D9A513538D812F468681E0A3C6E01643</vt:lpwstr>
  </property>
</Properties>
</file>